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7" r:id="rId4"/>
    <p:sldId id="258" r:id="rId5"/>
    <p:sldId id="259" r:id="rId6"/>
    <p:sldId id="276" r:id="rId7"/>
    <p:sldId id="260" r:id="rId8"/>
    <p:sldId id="261" r:id="rId9"/>
    <p:sldId id="263" r:id="rId10"/>
    <p:sldId id="267" r:id="rId11"/>
    <p:sldId id="275" r:id="rId12"/>
    <p:sldId id="273" r:id="rId13"/>
    <p:sldId id="262" r:id="rId14"/>
    <p:sldId id="272" r:id="rId15"/>
    <p:sldId id="268" r:id="rId16"/>
    <p:sldId id="266" r:id="rId17"/>
    <p:sldId id="274" r:id="rId18"/>
  </p:sldIdLst>
  <p:sldSz cx="9144000" cy="6858000" type="screen4x3"/>
  <p:notesSz cx="6888163" cy="100187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Century Schoolbook" pitchFamily="18" charset="0"/>
        <a:ea typeface="華康中黑體(P)" pitchFamily="34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5760" userDrawn="1">
          <p15:clr>
            <a:srgbClr val="A4A3A4"/>
          </p15:clr>
        </p15:guide>
        <p15:guide id="5" pos="2812" userDrawn="1">
          <p15:clr>
            <a:srgbClr val="A4A3A4"/>
          </p15:clr>
        </p15:guide>
        <p15:guide id="6" pos="29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F"/>
    <a:srgbClr val="E1F4FF"/>
    <a:srgbClr val="CCECFF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854" y="82"/>
      </p:cViewPr>
      <p:guideLst>
        <p:guide orient="horz" pos="2160"/>
        <p:guide pos="2880"/>
        <p:guide pos="5760"/>
        <p:guide pos="2812"/>
        <p:guide pos="29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2T01:31:27.8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205 173,'0'0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2T01:31:38.76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2T01:31:49.12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2T01:54:47.39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205 173,'0'0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ADAF8660-4123-4714-BD87-08703398FDF3}" type="datetimeFigureOut">
              <a:rPr lang="zh-TW" altLang="en-US" smtClean="0"/>
              <a:t>2026/8/18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8AB1D3E5-D1C4-45FA-BEF9-62D84D3345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160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13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218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319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>
            <a:lvl1pPr marL="342900" indent="-342900">
              <a:lnSpc>
                <a:spcPct val="135000"/>
              </a:lnSpc>
              <a:spcBef>
                <a:spcPts val="600"/>
              </a:spcBef>
              <a:buFont typeface="Wingdings" panose="05000000000000000000" pitchFamily="2" charset="2"/>
              <a:buChar char="l"/>
              <a:defRPr/>
            </a:lvl1pPr>
            <a:lvl2pPr marL="742950" indent="-285750">
              <a:lnSpc>
                <a:spcPct val="135000"/>
              </a:lnSpc>
              <a:spcBef>
                <a:spcPts val="600"/>
              </a:spcBef>
              <a:buFont typeface="Wingdings" panose="05000000000000000000" pitchFamily="2" charset="2"/>
              <a:buChar char="n"/>
              <a:defRPr/>
            </a:lvl2pPr>
            <a:lvl3pPr marL="1143000" indent="-228600">
              <a:lnSpc>
                <a:spcPct val="1350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lvl3pPr>
            <a:lvl4pPr>
              <a:lnSpc>
                <a:spcPct val="135000"/>
              </a:lnSpc>
              <a:spcBef>
                <a:spcPts val="600"/>
              </a:spcBef>
              <a:defRPr/>
            </a:lvl4pPr>
            <a:lvl5pPr>
              <a:lnSpc>
                <a:spcPct val="135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659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0" y="0"/>
            <a:ext cx="6553200" cy="9144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0673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>
          <a:xfrm>
            <a:off x="304800" y="6324600"/>
            <a:ext cx="5181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</p:spTree>
    <p:extLst>
      <p:ext uri="{BB962C8B-B14F-4D97-AF65-F5344CB8AC3E}">
        <p14:creationId xmlns:p14="http://schemas.microsoft.com/office/powerpoint/2010/main" val="420507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面齒輪機構開發專案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 sz="1600" b="1"/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756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 descr="淺色水平線"/>
          <p:cNvSpPr txBox="1">
            <a:spLocks noChangeArrowheads="1"/>
          </p:cNvSpPr>
          <p:nvPr/>
        </p:nvSpPr>
        <p:spPr bwMode="auto">
          <a:xfrm>
            <a:off x="0" y="6318000"/>
            <a:ext cx="9144000" cy="5400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2400"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64839" y="6324600"/>
            <a:ext cx="590891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Verdana" pitchFamily="34" charset="0"/>
                <a:ea typeface="華康細圓體" pitchFamily="49" charset="-120"/>
              </a:defRPr>
            </a:lvl1pPr>
          </a:lstStyle>
          <a:p>
            <a:r>
              <a:rPr lang="zh-TW" altLang="en-US"/>
              <a:t>面齒輪機構開發專案</a:t>
            </a:r>
            <a:endParaRPr lang="zh-TW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49428" y="6324600"/>
            <a:ext cx="1189771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Verdana" pitchFamily="34" charset="0"/>
                <a:ea typeface="新細明體" pitchFamily="18" charset="-120"/>
              </a:defRPr>
            </a:lvl1pPr>
          </a:lstStyle>
          <a:p>
            <a:fld id="{40BE2D91-6682-4E81-BB92-06CDF6C53F93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2" name="Text Box 7" descr="淺色水平線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entury Schoolbook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2400">
              <a:latin typeface="Times New Roman" pitchFamily="18" charset="0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57150"/>
            <a:ext cx="8534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37CD827-D007-461B-8084-A72189F45D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21142"/>
            <a:ext cx="1570246" cy="53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63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70" r:id="rId4"/>
    <p:sldLayoutId id="2147483671" r:id="rId5"/>
    <p:sldLayoutId id="2147483673" r:id="rId6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Calibri" pitchFamily="34" charset="0"/>
          <a:ea typeface="華康中黑體" pitchFamily="49" charset="-120"/>
          <a:cs typeface="華康中黑體" pitchFamily="49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00FF"/>
        </a:buClr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p"/>
        <a:defRPr kumimoji="1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FF"/>
        </a:buClr>
        <a:buFont typeface="Wingdings" pitchFamily="2" charset="2"/>
        <a:buChar char="Ø"/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94B992-8D80-47BD-BFD4-25E83BA174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面齒輪機構開發專案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1110943-F8FC-4324-9E80-636495A95B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廖偉博</a:t>
            </a:r>
          </a:p>
        </p:txBody>
      </p:sp>
    </p:spTree>
    <p:extLst>
      <p:ext uri="{BB962C8B-B14F-4D97-AF65-F5344CB8AC3E}">
        <p14:creationId xmlns:p14="http://schemas.microsoft.com/office/powerpoint/2010/main" val="70156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91A3B0C-1172-460A-AFEE-EB9C4BC5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面齒輪對構成、特性與應用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288D745B-214B-7EE8-5DDE-34CE90682DB3}"/>
              </a:ext>
            </a:extLst>
          </p:cNvPr>
          <p:cNvGrpSpPr/>
          <p:nvPr/>
        </p:nvGrpSpPr>
        <p:grpSpPr>
          <a:xfrm>
            <a:off x="4323723" y="1553125"/>
            <a:ext cx="4820277" cy="4542279"/>
            <a:chOff x="4323723" y="1734833"/>
            <a:chExt cx="4820277" cy="4542279"/>
          </a:xfrm>
        </p:grpSpPr>
        <p:pic>
          <p:nvPicPr>
            <p:cNvPr id="5" name="圖片 4" descr="FG-Pair">
              <a:extLst>
                <a:ext uri="{FF2B5EF4-FFF2-40B4-BE49-F238E27FC236}">
                  <a16:creationId xmlns:a16="http://schemas.microsoft.com/office/drawing/2014/main" id="{F8BA90AA-A3DA-42C3-8224-644E3D4F4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6" t="3314" r="28680" b="3314"/>
            <a:stretch>
              <a:fillRect/>
            </a:stretch>
          </p:blipFill>
          <p:spPr bwMode="auto">
            <a:xfrm>
              <a:off x="4323723" y="2244115"/>
              <a:ext cx="4820277" cy="4032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0D3FB81A-E09E-22E7-3F30-68845AA97A99}"/>
                </a:ext>
              </a:extLst>
            </p:cNvPr>
            <p:cNvSpPr txBox="1"/>
            <p:nvPr/>
          </p:nvSpPr>
          <p:spPr>
            <a:xfrm>
              <a:off x="4948517" y="2467770"/>
              <a:ext cx="11564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1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面齒輪</a:t>
              </a: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88BE2324-9B12-F841-7E57-0F5BC3F615E2}"/>
                </a:ext>
              </a:extLst>
            </p:cNvPr>
            <p:cNvSpPr txBox="1"/>
            <p:nvPr/>
          </p:nvSpPr>
          <p:spPr>
            <a:xfrm>
              <a:off x="6822140" y="1734833"/>
              <a:ext cx="11564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1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正齒輪</a:t>
              </a:r>
            </a:p>
          </p:txBody>
        </p: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4F10D361-D809-61F0-B526-DE26BA986B0C}"/>
                </a:ext>
              </a:extLst>
            </p:cNvPr>
            <p:cNvCxnSpPr>
              <a:cxnSpLocks/>
            </p:cNvCxnSpPr>
            <p:nvPr/>
          </p:nvCxnSpPr>
          <p:spPr>
            <a:xfrm>
              <a:off x="5526740" y="2929435"/>
              <a:ext cx="757519" cy="1194330"/>
            </a:xfrm>
            <a:prstGeom prst="line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>
              <a:extLst>
                <a:ext uri="{FF2B5EF4-FFF2-40B4-BE49-F238E27FC236}">
                  <a16:creationId xmlns:a16="http://schemas.microsoft.com/office/drawing/2014/main" id="{71213971-729C-A993-D11C-2240F877AC33}"/>
                </a:ext>
              </a:extLst>
            </p:cNvPr>
            <p:cNvCxnSpPr>
              <a:cxnSpLocks/>
            </p:cNvCxnSpPr>
            <p:nvPr/>
          </p:nvCxnSpPr>
          <p:spPr>
            <a:xfrm>
              <a:off x="7400364" y="2134943"/>
              <a:ext cx="448236" cy="461665"/>
            </a:xfrm>
            <a:prstGeom prst="line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6FE82E2-1D7B-E0F1-B489-53B5E902077F}"/>
              </a:ext>
            </a:extLst>
          </p:cNvPr>
          <p:cNvSpPr txBox="1"/>
          <p:nvPr/>
        </p:nvSpPr>
        <p:spPr>
          <a:xfrm>
            <a:off x="331693" y="1148615"/>
            <a:ext cx="7840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面齒輪</a:t>
            </a:r>
            <a:r>
              <a:rPr lang="zh-TW" altLang="en-US" sz="2000" dirty="0">
                <a:latin typeface="+mj-ea"/>
                <a:ea typeface="+mj-ea"/>
              </a:rPr>
              <a:t>：將正齒輪以</a:t>
            </a:r>
            <a:r>
              <a:rPr lang="en-US" altLang="zh-TW" sz="2000" dirty="0">
                <a:latin typeface="+mj-ea"/>
                <a:ea typeface="+mj-ea"/>
              </a:rPr>
              <a:t>90°</a:t>
            </a:r>
            <a:r>
              <a:rPr lang="zh-TW" altLang="en-US" sz="2000" dirty="0">
                <a:latin typeface="+mj-ea"/>
                <a:ea typeface="+mj-ea"/>
              </a:rPr>
              <a:t> 交角方式，以圓柱齒輪創成而得。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F247BEF7-3C2B-7D38-3C92-2DA3C275EC97}"/>
              </a:ext>
            </a:extLst>
          </p:cNvPr>
          <p:cNvSpPr txBox="1"/>
          <p:nvPr/>
        </p:nvSpPr>
        <p:spPr>
          <a:xfrm>
            <a:off x="331693" y="1782450"/>
            <a:ext cx="1156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n-ea"/>
                <a:ea typeface="+mn-ea"/>
              </a:rPr>
              <a:t>特色：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613D25C-40B7-CF36-3D28-545DC222E0DF}"/>
              </a:ext>
            </a:extLst>
          </p:cNvPr>
          <p:cNvSpPr txBox="1"/>
          <p:nvPr/>
        </p:nvSpPr>
        <p:spPr>
          <a:xfrm>
            <a:off x="331694" y="2173657"/>
            <a:ext cx="4545106" cy="1723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在兩軸方向上之移動不會影響傳動。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形成點接觸下，對組裝敏感度低。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齒根強度高，齒面強度可透過齒面修整與精準模擬分析，維持強度。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598551C-83E4-D0B1-4FAA-92C670D7EAB2}"/>
              </a:ext>
            </a:extLst>
          </p:cNvPr>
          <p:cNvSpPr txBox="1"/>
          <p:nvPr/>
        </p:nvSpPr>
        <p:spPr>
          <a:xfrm>
            <a:off x="331693" y="3869465"/>
            <a:ext cx="1156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n-ea"/>
                <a:ea typeface="+mn-ea"/>
              </a:rPr>
              <a:t>應用：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DFB8761-314E-B4F4-2583-968CF81BEA77}"/>
              </a:ext>
            </a:extLst>
          </p:cNvPr>
          <p:cNvSpPr txBox="1"/>
          <p:nvPr/>
        </p:nvSpPr>
        <p:spPr>
          <a:xfrm>
            <a:off x="331694" y="4260672"/>
            <a:ext cx="4338918" cy="1307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正交軸之應用。可取代傘齒輪。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考量齒面寬的限制，以中低負載、高轉速、高靜肅的需求為主。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41C0B607-0D97-C8B9-5CB0-439F107A15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  <a:endParaRPr lang="zh-TW" alt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113E25A-BF5F-DC52-6F71-6952963FB0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552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1893C6-703F-4387-B682-FC79DCAB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已有成果 </a:t>
            </a:r>
            <a:r>
              <a:rPr lang="en-US" altLang="zh-TW" dirty="0"/>
              <a:t>–</a:t>
            </a:r>
            <a:r>
              <a:rPr lang="zh-TW" altLang="en-US" dirty="0"/>
              <a:t> 應用於軸交角 </a:t>
            </a:r>
            <a:r>
              <a:rPr lang="en-US" altLang="zh-TW" dirty="0"/>
              <a:t>60</a:t>
            </a:r>
            <a:r>
              <a:rPr lang="zh-TW" altLang="en-US" dirty="0"/>
              <a:t> 度之割草機傳動 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2DBCFDB-F351-46BC-BF9E-BBE7BBD98F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19A270A-F4D4-4274-8BA3-B120560633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3</a:t>
            </a:fld>
            <a:endParaRPr lang="zh-TW" altLang="en-US"/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B557EFEE-90B3-43F6-B3FA-C7CBEF12DDA6}"/>
              </a:ext>
            </a:extLst>
          </p:cNvPr>
          <p:cNvGrpSpPr/>
          <p:nvPr/>
        </p:nvGrpSpPr>
        <p:grpSpPr>
          <a:xfrm>
            <a:off x="273475" y="2867001"/>
            <a:ext cx="8732686" cy="2880001"/>
            <a:chOff x="273475" y="2549501"/>
            <a:chExt cx="8732686" cy="2880001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1F3568D0-72DC-4964-BB97-766BFEFBD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475" y="2549501"/>
              <a:ext cx="4298524" cy="288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6FE90D98-A378-4F1D-8873-DB8A59BBE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99" y="2549502"/>
              <a:ext cx="4434162" cy="288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82A5F568-2D3A-4558-AF3E-693B40C6607D}"/>
              </a:ext>
            </a:extLst>
          </p:cNvPr>
          <p:cNvSpPr txBox="1"/>
          <p:nvPr/>
        </p:nvSpPr>
        <p:spPr>
          <a:xfrm>
            <a:off x="331693" y="1148615"/>
            <a:ext cx="7840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+mj-ea"/>
                <a:ea typeface="+mj-ea"/>
              </a:rPr>
              <a:t>錐形齒輪</a:t>
            </a:r>
            <a:r>
              <a:rPr lang="zh-TW" altLang="en-US" sz="2000" dirty="0">
                <a:latin typeface="+mj-ea"/>
                <a:ea typeface="+mj-ea"/>
              </a:rPr>
              <a:t>：將正齒輪以</a:t>
            </a:r>
            <a:r>
              <a:rPr lang="en-US" altLang="zh-TW" sz="2000" dirty="0">
                <a:latin typeface="+mj-ea"/>
                <a:ea typeface="+mj-ea"/>
              </a:rPr>
              <a:t>60°</a:t>
            </a:r>
            <a:r>
              <a:rPr lang="zh-TW" altLang="en-US" sz="2000" dirty="0">
                <a:latin typeface="+mj-ea"/>
                <a:ea typeface="+mj-ea"/>
              </a:rPr>
              <a:t> 交角方式，以圓柱齒輪創成而得。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244D8BB-C606-4211-98AA-E66BA1703E3D}"/>
              </a:ext>
            </a:extLst>
          </p:cNvPr>
          <p:cNvSpPr txBox="1"/>
          <p:nvPr/>
        </p:nvSpPr>
        <p:spPr>
          <a:xfrm>
            <a:off x="331693" y="1605467"/>
            <a:ext cx="7840757" cy="87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j-ea"/>
                <a:ea typeface="+mj-ea"/>
              </a:rPr>
              <a:t>設計限制較</a:t>
            </a:r>
            <a:r>
              <a:rPr lang="en-US" altLang="zh-TW" sz="2000" dirty="0">
                <a:latin typeface="+mj-ea"/>
                <a:ea typeface="+mj-ea"/>
              </a:rPr>
              <a:t>90°</a:t>
            </a:r>
            <a:r>
              <a:rPr lang="zh-TW" altLang="en-US" sz="2000" dirty="0">
                <a:latin typeface="+mj-ea"/>
                <a:ea typeface="+mj-ea"/>
              </a:rPr>
              <a:t> 面齒輪寬鬆。</a:t>
            </a:r>
            <a:endParaRPr lang="en-US" altLang="zh-TW" sz="2000" dirty="0">
              <a:latin typeface="+mj-ea"/>
              <a:ea typeface="+mj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j-ea"/>
                <a:ea typeface="+mj-ea"/>
              </a:rPr>
              <a:t>多年銷售，具有足夠強度，且噪音表現優於傳統傘齒輪。</a:t>
            </a:r>
          </a:p>
        </p:txBody>
      </p:sp>
    </p:spTree>
    <p:extLst>
      <p:ext uri="{BB962C8B-B14F-4D97-AF65-F5344CB8AC3E}">
        <p14:creationId xmlns:p14="http://schemas.microsoft.com/office/powerpoint/2010/main" val="247056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A55387-5ADC-47DD-AF03-19E31CBA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專案目標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5F82472-B61F-49E4-880A-E34B64C65E5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31" y="3331761"/>
            <a:ext cx="6425938" cy="30699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DC62B1E4-055C-E2B1-C56B-563F85BC380C}"/>
              </a:ext>
            </a:extLst>
          </p:cNvPr>
          <p:cNvSpPr txBox="1"/>
          <p:nvPr/>
        </p:nvSpPr>
        <p:spPr>
          <a:xfrm>
            <a:off x="304800" y="1455032"/>
            <a:ext cx="1441478" cy="4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0" indent="-864000">
              <a:lnSpc>
                <a:spcPct val="135000"/>
              </a:lnSpc>
            </a:pPr>
            <a:r>
              <a:rPr lang="zh-TW" altLang="en-US" sz="2000" b="1" dirty="0">
                <a:latin typeface="+mj-ea"/>
                <a:ea typeface="+mj-ea"/>
              </a:rPr>
              <a:t>專案目標：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031D5F6-82A3-66E2-8F31-59E4B4A21BA2}"/>
              </a:ext>
            </a:extLst>
          </p:cNvPr>
          <p:cNvSpPr txBox="1"/>
          <p:nvPr/>
        </p:nvSpPr>
        <p:spPr>
          <a:xfrm>
            <a:off x="590749" y="1878178"/>
            <a:ext cx="7879977" cy="1293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建立面齒輪對動態受載齒面接觸分析模型與實驗驗證。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開發小齒數比之最佳化設計。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提供修整齒面設計、低振動之齒輪對設計。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E7E5CE0-883B-CA73-A264-254CC76552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8465CCFC-6A4E-9A3C-AA73-54950B5722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CC3AF5D-3866-49F6-9CCD-3117EABF1559}"/>
              </a:ext>
            </a:extLst>
          </p:cNvPr>
          <p:cNvSpPr txBox="1"/>
          <p:nvPr/>
        </p:nvSpPr>
        <p:spPr>
          <a:xfrm>
            <a:off x="298121" y="1013148"/>
            <a:ext cx="8642349" cy="462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TW" altLang="en-US" sz="2000" dirty="0">
                <a:latin typeface="+mn-ea"/>
                <a:ea typeface="+mn-ea"/>
              </a:rPr>
              <a:t>與國立中央大學合作，以國科會產學合作研究計畫進行專案開發。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18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F6CE94-E7DE-4729-A0CD-A6894733C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面齒輪對設計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6B17FF3F-6AE3-18C6-26AF-E6E1771CB56A}"/>
              </a:ext>
            </a:extLst>
          </p:cNvPr>
          <p:cNvGrpSpPr/>
          <p:nvPr/>
        </p:nvGrpSpPr>
        <p:grpSpPr>
          <a:xfrm>
            <a:off x="1051536" y="1339850"/>
            <a:ext cx="7040928" cy="576000"/>
            <a:chOff x="1181099" y="1339850"/>
            <a:chExt cx="7040928" cy="576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CDD68F3-7B7D-4329-96F7-D3A19405C4EF}"/>
                </a:ext>
              </a:extLst>
            </p:cNvPr>
            <p:cNvSpPr/>
            <p:nvPr/>
          </p:nvSpPr>
          <p:spPr>
            <a:xfrm>
              <a:off x="1181099" y="1339850"/>
              <a:ext cx="2520000" cy="57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+mj-ea"/>
                  <a:ea typeface="+mj-ea"/>
                </a:rPr>
                <a:t>小齒數比 </a:t>
              </a:r>
              <a:r>
                <a:rPr lang="en-US" altLang="zh-TW" sz="2000" b="1" dirty="0">
                  <a:latin typeface="+mj-ea"/>
                  <a:ea typeface="+mj-ea"/>
                </a:rPr>
                <a:t>u &lt; 2 (</a:t>
              </a:r>
              <a:r>
                <a:rPr lang="zh-TW" altLang="en-US" sz="2000" b="1" dirty="0">
                  <a:latin typeface="+mj-ea"/>
                  <a:ea typeface="+mj-ea"/>
                </a:rPr>
                <a:t>或 </a:t>
              </a:r>
              <a:r>
                <a:rPr lang="en-US" altLang="zh-TW" sz="2000" b="1" dirty="0">
                  <a:latin typeface="+mj-ea"/>
                  <a:ea typeface="+mj-ea"/>
                </a:rPr>
                <a:t>3)</a:t>
              </a:r>
              <a:endParaRPr lang="zh-TW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71B0A6C-285A-4743-A39F-8D08FB51F472}"/>
                </a:ext>
              </a:extLst>
            </p:cNvPr>
            <p:cNvSpPr/>
            <p:nvPr/>
          </p:nvSpPr>
          <p:spPr>
            <a:xfrm>
              <a:off x="5702027" y="1339850"/>
              <a:ext cx="2520000" cy="57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+mj-ea"/>
                  <a:ea typeface="+mj-ea"/>
                </a:rPr>
                <a:t>正常齒數比 </a:t>
              </a:r>
              <a:r>
                <a:rPr lang="en-US" altLang="zh-TW" sz="2000" b="1" dirty="0">
                  <a:latin typeface="+mj-ea"/>
                  <a:ea typeface="+mj-ea"/>
                </a:rPr>
                <a:t>u &gt; 3</a:t>
              </a:r>
              <a:endParaRPr lang="zh-TW" altLang="en-US" sz="2000" b="1" dirty="0">
                <a:latin typeface="+mj-ea"/>
                <a:ea typeface="+mj-ea"/>
              </a:endParaRPr>
            </a:p>
          </p:txBody>
        </p: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F3208199-6045-4B96-A7A5-C984A5F33D87}"/>
              </a:ext>
            </a:extLst>
          </p:cNvPr>
          <p:cNvSpPr txBox="1"/>
          <p:nvPr/>
        </p:nvSpPr>
        <p:spPr>
          <a:xfrm>
            <a:off x="1051536" y="2041711"/>
            <a:ext cx="25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+mj-ea"/>
                <a:ea typeface="+mj-ea"/>
              </a:rPr>
              <a:t>非標準齒輪系統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78533B8-790D-DF70-0600-971ABA56FECC}"/>
              </a:ext>
            </a:extLst>
          </p:cNvPr>
          <p:cNvSpPr txBox="1"/>
          <p:nvPr/>
        </p:nvSpPr>
        <p:spPr>
          <a:xfrm>
            <a:off x="5572464" y="2041711"/>
            <a:ext cx="25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+mj-ea"/>
                <a:ea typeface="+mj-ea"/>
              </a:rPr>
              <a:t>標準齒輪系統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BDCE6D1-4010-9602-2825-0017E9D1C885}"/>
              </a:ext>
            </a:extLst>
          </p:cNvPr>
          <p:cNvSpPr txBox="1"/>
          <p:nvPr/>
        </p:nvSpPr>
        <p:spPr>
          <a:xfrm>
            <a:off x="431800" y="2592334"/>
            <a:ext cx="4032251" cy="3417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以直接齒形設計建立齒輪對。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面齒輪以最大齒面寬為設計目標。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小齒輪採對應設計，非標準齒輪系統。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面齒輪進行修整，小齒輪可視狀況修形。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AC77C45-0376-2FF3-8108-9F0456CAA50E}"/>
              </a:ext>
            </a:extLst>
          </p:cNvPr>
          <p:cNvSpPr txBox="1"/>
          <p:nvPr/>
        </p:nvSpPr>
        <p:spPr>
          <a:xfrm>
            <a:off x="4679950" y="2592334"/>
            <a:ext cx="3773768" cy="1863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342900" indent="-342900">
              <a:lnSpc>
                <a:spcPct val="135000"/>
              </a:lnSpc>
              <a:buFont typeface="Wingdings" panose="05000000000000000000" pitchFamily="2" charset="2"/>
              <a:buChar char="l"/>
              <a:defRPr sz="2000">
                <a:latin typeface="+mn-ea"/>
                <a:ea typeface="+mn-e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dirty="0"/>
              <a:t>可以根據現有小齒輪數據進行設計面齒輪。</a:t>
            </a:r>
            <a:endParaRPr lang="en-US" altLang="zh-TW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+mn-ea"/>
                <a:ea typeface="+mn-ea"/>
              </a:rPr>
              <a:t>面齒輪進行修整，小齒輪可以視狀況決定是否修形。</a:t>
            </a:r>
            <a:endParaRPr lang="zh-TW" altLang="en-US" dirty="0"/>
          </a:p>
        </p:txBody>
      </p:sp>
      <p:sp>
        <p:nvSpPr>
          <p:cNvPr id="10" name="頁尾版面配置區 9">
            <a:extLst>
              <a:ext uri="{FF2B5EF4-FFF2-40B4-BE49-F238E27FC236}">
                <a16:creationId xmlns:a16="http://schemas.microsoft.com/office/drawing/2014/main" id="{4DF3E9D9-A2BE-5769-55A5-0D6AB7F329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539BCC52-7739-2880-1CAE-FE154A340B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243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A6765F-BDF4-4202-9913-D31B9371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面齒輪對之應用場合</a:t>
            </a: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681F3A1-C541-458B-B0EA-A3EC7764CB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BB3488-F224-4091-AB7A-5BDBBD3CE6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EDFF1FB-9D85-440D-813A-C623BF116C48}"/>
              </a:ext>
            </a:extLst>
          </p:cNvPr>
          <p:cNvSpPr/>
          <p:nvPr/>
        </p:nvSpPr>
        <p:spPr>
          <a:xfrm>
            <a:off x="537186" y="1289050"/>
            <a:ext cx="1215414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latin typeface="+mj-ea"/>
                <a:ea typeface="+mj-ea"/>
              </a:rPr>
              <a:t>角度傳動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68F80EE-7A48-423F-B125-F38D6219A7DC}"/>
              </a:ext>
            </a:extLst>
          </p:cNvPr>
          <p:cNvSpPr txBox="1"/>
          <p:nvPr/>
        </p:nvSpPr>
        <p:spPr>
          <a:xfrm>
            <a:off x="838201" y="1865050"/>
            <a:ext cx="3733800" cy="2278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軸交角為</a:t>
            </a:r>
            <a:r>
              <a:rPr lang="en-US" altLang="zh-TW" sz="2000" dirty="0">
                <a:latin typeface="+mn-ea"/>
                <a:ea typeface="+mn-ea"/>
              </a:rPr>
              <a:t>90</a:t>
            </a:r>
            <a:r>
              <a:rPr lang="zh-TW" altLang="en-US" sz="2000" dirty="0">
                <a:latin typeface="+mn-ea"/>
                <a:ea typeface="+mn-ea"/>
              </a:rPr>
              <a:t>度傳動，或是其他角度傳動皆可進行設計。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可取代傘齒輪對，有效降低組裝誤差對傳動造成不佳的影響。</a:t>
            </a:r>
            <a:endParaRPr lang="en-US" altLang="zh-TW" sz="2000" dirty="0">
              <a:latin typeface="+mn-ea"/>
              <a:ea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12A447E-7D14-48B3-B1D7-0160AD83D0E1}"/>
              </a:ext>
            </a:extLst>
          </p:cNvPr>
          <p:cNvSpPr/>
          <p:nvPr/>
        </p:nvSpPr>
        <p:spPr>
          <a:xfrm>
            <a:off x="4679950" y="1289050"/>
            <a:ext cx="1215414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latin typeface="+mj-ea"/>
                <a:ea typeface="+mj-ea"/>
              </a:rPr>
              <a:t>分流機構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0E7F85E-4799-41A7-B92A-302BB916C4FC}"/>
              </a:ext>
            </a:extLst>
          </p:cNvPr>
          <p:cNvSpPr txBox="1"/>
          <p:nvPr/>
        </p:nvSpPr>
        <p:spPr>
          <a:xfrm>
            <a:off x="4980965" y="1865050"/>
            <a:ext cx="3733800" cy="1293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小齒輪可以同時與不同的面齒輪正確嚙合，滿足各種特殊傳動設計要求。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8423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6008FA-1879-7081-9891-A1721B37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專案成果可提供之設計協助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B4A9E75-41E0-9902-670E-28E8112B1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zh-TW" altLang="en-US" dirty="0"/>
              <a:t>面齒輪設計與分析</a:t>
            </a:r>
            <a:endParaRPr lang="en-US" altLang="zh-TW" dirty="0"/>
          </a:p>
          <a:p>
            <a:pPr lvl="1"/>
            <a:r>
              <a:rPr lang="zh-TW" altLang="en-US" dirty="0"/>
              <a:t>可設計出合適齒輪參數與對應強度。</a:t>
            </a:r>
            <a:endParaRPr lang="en-US" altLang="zh-TW" dirty="0"/>
          </a:p>
          <a:p>
            <a:pPr lvl="1"/>
            <a:r>
              <a:rPr lang="zh-TW" altLang="en-US" dirty="0"/>
              <a:t>評估報告。</a:t>
            </a:r>
            <a:endParaRPr lang="en-US" altLang="zh-TW" dirty="0"/>
          </a:p>
          <a:p>
            <a:r>
              <a:rPr lang="zh-TW" altLang="en-US" dirty="0"/>
              <a:t>齒輪</a:t>
            </a:r>
            <a:r>
              <a:rPr lang="en-US" altLang="zh-TW" dirty="0">
                <a:latin typeface="+mn-ea"/>
              </a:rPr>
              <a:t>STEP</a:t>
            </a:r>
            <a:r>
              <a:rPr lang="zh-TW" altLang="en-US" dirty="0"/>
              <a:t>檔案：正齒輪與面齒輪</a:t>
            </a:r>
            <a:r>
              <a:rPr lang="en-US" altLang="zh-TW" dirty="0">
                <a:latin typeface="+mn-ea"/>
              </a:rPr>
              <a:t>3D</a:t>
            </a:r>
            <a:r>
              <a:rPr lang="zh-TW" altLang="en-US" dirty="0"/>
              <a:t>檔案。齒面精度低，僅提供設計使用，無法應用於開模。</a:t>
            </a:r>
          </a:p>
          <a:p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8B0AC6D-DF5B-12A8-45E7-4D74BF9BF5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F321138-E8AA-E9EA-D2B7-DEFEA2405E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3565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463190-CC8A-49E8-9588-4EA04B9F7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現有應用案例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7385043-F75E-443D-A87E-838E58890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C51C543-ED81-4FB0-929A-3E5AE74DE5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0E058E2-C6C5-4A1A-B8CB-90958AA62B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716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>
            <a:extLst>
              <a:ext uri="{FF2B5EF4-FFF2-40B4-BE49-F238E27FC236}">
                <a16:creationId xmlns:a16="http://schemas.microsoft.com/office/drawing/2014/main" id="{3617C4F0-9341-448D-98F6-61C8C1EF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【</a:t>
            </a:r>
            <a:r>
              <a:rPr lang="zh-TW" altLang="en-US" dirty="0"/>
              <a:t>工業大型應用</a:t>
            </a:r>
            <a:r>
              <a:rPr lang="en-US" altLang="zh-TW" dirty="0"/>
              <a:t>】 </a:t>
            </a:r>
            <a:r>
              <a:rPr lang="it-IT" altLang="zh-TW" dirty="0"/>
              <a:t>Audi Quattro</a:t>
            </a:r>
            <a:r>
              <a:rPr lang="zh-TW" altLang="it-IT" dirty="0"/>
              <a:t>系列之中央差速器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C02632D-EACF-4D20-A381-A4A7714D6C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85BF7D3-C67D-43EA-9B7A-F08C5818D9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4948EE3-83C3-44AF-A04C-ACF32E23D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6" y="1256030"/>
            <a:ext cx="8530616" cy="4795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953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【</a:t>
            </a:r>
            <a:r>
              <a:rPr lang="zh-TW" altLang="en-US" dirty="0"/>
              <a:t>工業大型應用</a:t>
            </a:r>
            <a:r>
              <a:rPr lang="en-US" altLang="zh-TW" dirty="0"/>
              <a:t>】</a:t>
            </a:r>
            <a:r>
              <a:rPr lang="zh-TW" altLang="en-US" dirty="0"/>
              <a:t>扭矩分流面齒輪減速機構 </a:t>
            </a:r>
            <a:r>
              <a:rPr lang="en-US" altLang="zh-TW" dirty="0"/>
              <a:t>(</a:t>
            </a:r>
            <a:r>
              <a:rPr lang="zh-TW" altLang="en-US" dirty="0"/>
              <a:t>直升機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5A3911C-367F-4A2C-95A6-A733538BA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420" y="1865050"/>
            <a:ext cx="6025780" cy="363673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9853499-E163-4B04-9E15-9DD731423EF8}"/>
              </a:ext>
            </a:extLst>
          </p:cNvPr>
          <p:cNvSpPr/>
          <p:nvPr/>
        </p:nvSpPr>
        <p:spPr>
          <a:xfrm>
            <a:off x="512838" y="1282500"/>
            <a:ext cx="1906512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algn="dist"/>
            <a:r>
              <a:rPr lang="zh-TW" altLang="en-US" sz="2000" b="1" dirty="0">
                <a:latin typeface="+mj-ea"/>
                <a:ea typeface="+mj-ea"/>
              </a:rPr>
              <a:t>粉末冶金應用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623B2D4-B53E-4246-81A3-9A32423F8A89}"/>
              </a:ext>
            </a:extLst>
          </p:cNvPr>
          <p:cNvSpPr txBox="1"/>
          <p:nvPr/>
        </p:nvSpPr>
        <p:spPr>
          <a:xfrm>
            <a:off x="336746" y="1865050"/>
            <a:ext cx="2649489" cy="2017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可參考應用在小型無人機傳動中。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降低誤差影響。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輕量化、低成本。</a:t>
            </a:r>
            <a:endParaRPr lang="en-US" altLang="zh-TW" sz="2000" dirty="0">
              <a:latin typeface="+mn-ea"/>
              <a:ea typeface="+mn-ea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93F5E07-BF85-42F4-BB46-EB9ECE999713}"/>
              </a:ext>
            </a:extLst>
          </p:cNvPr>
          <p:cNvSpPr txBox="1"/>
          <p:nvPr/>
        </p:nvSpPr>
        <p:spPr>
          <a:xfrm>
            <a:off x="3295650" y="5798919"/>
            <a:ext cx="57975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來源：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Analysis of Load-Sharing and Contact Characteristics of the Concentric Face Gear Split-Torque Transmission System with Elastic Supports</a:t>
            </a:r>
            <a:endParaRPr lang="zh-TW" alt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853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4D71F6-3E15-45A2-B230-892659F4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粉末冶金差速器應用 </a:t>
            </a:r>
            <a:r>
              <a:rPr lang="en-US" altLang="zh-TW" dirty="0"/>
              <a:t>(</a:t>
            </a:r>
            <a:r>
              <a:rPr lang="zh-TW" altLang="en-US" dirty="0"/>
              <a:t>示意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9267560-FFD6-43E2-A911-B4F393005C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9208179-6BC4-4361-BAC6-2734391DD1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5CB4194-BDF4-48F3-A26A-7ADB33D7C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095" y="1003300"/>
            <a:ext cx="4220817" cy="517525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3E7D814-8E1B-4379-938A-1A2843007268}"/>
              </a:ext>
            </a:extLst>
          </p:cNvPr>
          <p:cNvSpPr txBox="1"/>
          <p:nvPr/>
        </p:nvSpPr>
        <p:spPr>
          <a:xfrm>
            <a:off x="6961416" y="3505200"/>
            <a:ext cx="1845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右輪傳動栓槽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208AD48-E079-41D6-8D81-2B1437239C24}"/>
              </a:ext>
            </a:extLst>
          </p:cNvPr>
          <p:cNvSpPr txBox="1"/>
          <p:nvPr/>
        </p:nvSpPr>
        <p:spPr>
          <a:xfrm>
            <a:off x="2267956" y="5551033"/>
            <a:ext cx="1202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面齒輪</a:t>
            </a:r>
            <a:endParaRPr lang="en-US" altLang="zh-TW" sz="2000" dirty="0"/>
          </a:p>
          <a:p>
            <a:r>
              <a:rPr lang="zh-TW" altLang="en-US" sz="2000" dirty="0"/>
              <a:t>左輪傳動</a:t>
            </a: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74E2499F-9EE8-467F-8248-64B2B37B066D}"/>
              </a:ext>
            </a:extLst>
          </p:cNvPr>
          <p:cNvCxnSpPr>
            <a:stCxn id="5" idx="1"/>
          </p:cNvCxnSpPr>
          <p:nvPr/>
        </p:nvCxnSpPr>
        <p:spPr>
          <a:xfrm flipH="1">
            <a:off x="5810054" y="3705255"/>
            <a:ext cx="1151362" cy="71434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EBD65AC2-A84D-4F69-BF0B-0D01ACEF9F4D}"/>
              </a:ext>
            </a:extLst>
          </p:cNvPr>
          <p:cNvCxnSpPr>
            <a:cxnSpLocks/>
          </p:cNvCxnSpPr>
          <p:nvPr/>
        </p:nvCxnSpPr>
        <p:spPr>
          <a:xfrm flipV="1">
            <a:off x="3270250" y="5290730"/>
            <a:ext cx="400050" cy="51952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F35FE60A-31E0-4A3C-B6CA-C03E588CF573}"/>
              </a:ext>
            </a:extLst>
          </p:cNvPr>
          <p:cNvCxnSpPr/>
          <p:nvPr/>
        </p:nvCxnSpPr>
        <p:spPr>
          <a:xfrm flipH="1">
            <a:off x="6500231" y="2500297"/>
            <a:ext cx="1151362" cy="714345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88EF48F6-E47C-4769-80B7-F1285C698C40}"/>
              </a:ext>
            </a:extLst>
          </p:cNvPr>
          <p:cNvCxnSpPr>
            <a:cxnSpLocks/>
          </p:cNvCxnSpPr>
          <p:nvPr/>
        </p:nvCxnSpPr>
        <p:spPr>
          <a:xfrm>
            <a:off x="3790558" y="1714500"/>
            <a:ext cx="927296" cy="94615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857A2F6-9119-4734-AF98-DA41D440E4D6}"/>
              </a:ext>
            </a:extLst>
          </p:cNvPr>
          <p:cNvSpPr txBox="1"/>
          <p:nvPr/>
        </p:nvSpPr>
        <p:spPr>
          <a:xfrm>
            <a:off x="7691667" y="2283024"/>
            <a:ext cx="105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面齒輪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16CDE343-BD65-4097-A392-A244A883F506}"/>
              </a:ext>
            </a:extLst>
          </p:cNvPr>
          <p:cNvSpPr txBox="1"/>
          <p:nvPr/>
        </p:nvSpPr>
        <p:spPr>
          <a:xfrm>
            <a:off x="2793608" y="1391915"/>
            <a:ext cx="1058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小齒輪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D5D8B05-B8B4-44ED-8858-CD7F88DB73B9}"/>
              </a:ext>
            </a:extLst>
          </p:cNvPr>
          <p:cNvSpPr txBox="1"/>
          <p:nvPr/>
        </p:nvSpPr>
        <p:spPr>
          <a:xfrm>
            <a:off x="6710611" y="1479261"/>
            <a:ext cx="1962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差速器輸入法蘭</a:t>
            </a: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9426C54A-9E46-4667-B2CA-5F75C5E2C4E9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5511604" y="1679316"/>
            <a:ext cx="1199007" cy="29569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E45AD513-0960-4B0D-AD2D-F60F4ED3C9CB}"/>
              </a:ext>
            </a:extLst>
          </p:cNvPr>
          <p:cNvSpPr/>
          <p:nvPr/>
        </p:nvSpPr>
        <p:spPr>
          <a:xfrm>
            <a:off x="512839" y="1282500"/>
            <a:ext cx="1152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algn="dist"/>
            <a:r>
              <a:rPr lang="zh-TW" altLang="en-US" sz="2000" b="1" dirty="0">
                <a:latin typeface="+mj-ea"/>
                <a:ea typeface="+mj-ea"/>
              </a:rPr>
              <a:t>特點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1CFA0B0-0CDB-443B-A359-7EAEF2ECF251}"/>
              </a:ext>
            </a:extLst>
          </p:cNvPr>
          <p:cNvSpPr txBox="1"/>
          <p:nvPr/>
        </p:nvSpPr>
        <p:spPr>
          <a:xfrm>
            <a:off x="336746" y="1865050"/>
            <a:ext cx="2649489" cy="3679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可減少軸向空間。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相較傘齒輪之精度要求，面齒輪設計可降低製造成本。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亦可以使用不同的齒數面齒輪與相同小齒輪，達成扭矩分配之目標。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9590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電動充氣泵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955C94B-6EEB-4B02-9795-34ECB797AE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4" b="16924"/>
          <a:stretch/>
        </p:blipFill>
        <p:spPr>
          <a:xfrm>
            <a:off x="3786524" y="990600"/>
            <a:ext cx="4735175" cy="216534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6C63F2C-9C65-44DD-B8FF-C82211800F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4" t="31612" r="14677"/>
          <a:stretch/>
        </p:blipFill>
        <p:spPr>
          <a:xfrm rot="5400000">
            <a:off x="3413441" y="3575903"/>
            <a:ext cx="2903840" cy="215767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BD2A953-68A1-4C1E-A343-61B5455A8E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32" t="24305" r="20281" b="3647"/>
          <a:stretch/>
        </p:blipFill>
        <p:spPr>
          <a:xfrm rot="5400000">
            <a:off x="5803727" y="3393116"/>
            <a:ext cx="2908641" cy="252730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A6BCF39-7FDC-485E-A367-380396147E18}"/>
              </a:ext>
            </a:extLst>
          </p:cNvPr>
          <p:cNvSpPr/>
          <p:nvPr/>
        </p:nvSpPr>
        <p:spPr>
          <a:xfrm>
            <a:off x="512838" y="1073320"/>
            <a:ext cx="1906512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algn="dist"/>
            <a:r>
              <a:rPr lang="zh-TW" altLang="en-US" sz="2000" b="1" dirty="0">
                <a:latin typeface="+mj-ea"/>
                <a:ea typeface="+mj-ea"/>
              </a:rPr>
              <a:t>粉末冶金應用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E4E2936-170B-4408-85B7-843EE38A9A2B}"/>
              </a:ext>
            </a:extLst>
          </p:cNvPr>
          <p:cNvSpPr txBox="1"/>
          <p:nvPr/>
        </p:nvSpPr>
        <p:spPr>
          <a:xfrm>
            <a:off x="336746" y="1655870"/>
            <a:ext cx="3225604" cy="2586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+mn-ea"/>
                <a:ea typeface="+mn-ea"/>
              </a:rPr>
              <a:t>以本專案開發之粉末冶金齒輪，有以下特點：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較大齒面寬。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齒面更精細，強度提高。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可減小整體機構體積。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0883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9C5536-F5A9-47E6-845D-02352D12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潛在應用案例 </a:t>
            </a:r>
            <a:r>
              <a:rPr lang="en-US" altLang="zh-TW" dirty="0"/>
              <a:t>–</a:t>
            </a:r>
            <a:r>
              <a:rPr lang="zh-TW" altLang="en-US" dirty="0"/>
              <a:t> 取代傘齒輪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FA84D5A-D57A-4D50-9D9B-B0B81519B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D66CA66-2AEB-41B4-AC97-7C02E541D0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9DE837B-C04B-412F-AFD1-605DD97FCF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7788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手持式砂輪機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14</a:t>
            </a:fld>
            <a:endParaRPr lang="zh-TW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BC70AB1-C3A2-459C-8067-504CFF20C59C}"/>
              </a:ext>
            </a:extLst>
          </p:cNvPr>
          <p:cNvGrpSpPr/>
          <p:nvPr/>
        </p:nvGrpSpPr>
        <p:grpSpPr>
          <a:xfrm>
            <a:off x="660815" y="2726219"/>
            <a:ext cx="4668387" cy="3298621"/>
            <a:chOff x="304800" y="1474212"/>
            <a:chExt cx="4668387" cy="3298621"/>
          </a:xfrm>
        </p:grpSpPr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5EE760D2-1A54-48D5-A36D-90B1B4D36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474212"/>
              <a:ext cx="4668387" cy="3298621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12516CD8-6C6A-456C-B4E4-350AF8CA4FF7}"/>
                </a:ext>
              </a:extLst>
            </p:cNvPr>
            <p:cNvSpPr/>
            <p:nvPr/>
          </p:nvSpPr>
          <p:spPr>
            <a:xfrm>
              <a:off x="3296874" y="2022489"/>
              <a:ext cx="1219049" cy="261437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87E54F9A-27CA-42FD-8D36-BD47F29920F7}"/>
              </a:ext>
            </a:extLst>
          </p:cNvPr>
          <p:cNvCxnSpPr>
            <a:cxnSpLocks/>
          </p:cNvCxnSpPr>
          <p:nvPr/>
        </p:nvCxnSpPr>
        <p:spPr>
          <a:xfrm flipV="1">
            <a:off x="4871938" y="1162050"/>
            <a:ext cx="1398933" cy="211244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33531D57-F670-4FFA-9ACA-B0E18049BEA8}"/>
              </a:ext>
            </a:extLst>
          </p:cNvPr>
          <p:cNvCxnSpPr>
            <a:cxnSpLocks/>
          </p:cNvCxnSpPr>
          <p:nvPr/>
        </p:nvCxnSpPr>
        <p:spPr>
          <a:xfrm>
            <a:off x="4871938" y="5888869"/>
            <a:ext cx="1398933" cy="34048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FAABD03C-1740-471A-9C08-A6223A2D5A14}"/>
              </a:ext>
            </a:extLst>
          </p:cNvPr>
          <p:cNvGrpSpPr/>
          <p:nvPr/>
        </p:nvGrpSpPr>
        <p:grpSpPr>
          <a:xfrm>
            <a:off x="6270871" y="1162050"/>
            <a:ext cx="2605765" cy="5067300"/>
            <a:chOff x="5295683" y="1066800"/>
            <a:chExt cx="2605765" cy="506730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5F06521-CD1C-4E54-BF11-DBBC6CBFA8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67" t="16905" r="7220" b="3521"/>
            <a:stretch/>
          </p:blipFill>
          <p:spPr>
            <a:xfrm>
              <a:off x="5295683" y="1066800"/>
              <a:ext cx="2605765" cy="506730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0E3B9B4-6765-4EB3-977E-768115B43552}"/>
                </a:ext>
              </a:extLst>
            </p:cNvPr>
            <p:cNvSpPr/>
            <p:nvPr/>
          </p:nvSpPr>
          <p:spPr>
            <a:xfrm>
              <a:off x="5626100" y="2851907"/>
              <a:ext cx="1881897" cy="86919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C24514B0-AF3A-4E94-8DAE-FE69741D51B5}"/>
              </a:ext>
            </a:extLst>
          </p:cNvPr>
          <p:cNvSpPr/>
          <p:nvPr/>
        </p:nvSpPr>
        <p:spPr>
          <a:xfrm>
            <a:off x="512838" y="1041053"/>
            <a:ext cx="2700262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algn="dist"/>
            <a:r>
              <a:rPr lang="zh-TW" altLang="en-US" sz="2000" b="1" dirty="0">
                <a:latin typeface="+mj-ea"/>
                <a:ea typeface="+mj-ea"/>
              </a:rPr>
              <a:t>粉末冶金面齒輪應用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4FA150D-79EF-4C15-8232-2653121FFE69}"/>
              </a:ext>
            </a:extLst>
          </p:cNvPr>
          <p:cNvSpPr txBox="1"/>
          <p:nvPr/>
        </p:nvSpPr>
        <p:spPr>
          <a:xfrm>
            <a:off x="336746" y="1623603"/>
            <a:ext cx="5908915" cy="1269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可取代傘齒輪傳動。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降低誤差影響。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降低成本。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3883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直升機的尾旋翼齒輪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15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DD4CEF0-FB6E-4AA9-8DFF-6EF9E8747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987" y="3055416"/>
            <a:ext cx="5324212" cy="3167905"/>
          </a:xfrm>
          <a:prstGeom prst="rect">
            <a:avLst/>
          </a:prstGeom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2C0AC224-C337-4FB7-A17C-6C42727DD0E0}"/>
              </a:ext>
            </a:extLst>
          </p:cNvPr>
          <p:cNvGrpSpPr/>
          <p:nvPr/>
        </p:nvGrpSpPr>
        <p:grpSpPr>
          <a:xfrm>
            <a:off x="299129" y="3537271"/>
            <a:ext cx="2992074" cy="2686050"/>
            <a:chOff x="299129" y="3537271"/>
            <a:chExt cx="2992074" cy="268605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96FC90F3-661A-410F-99DC-E629258670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13" b="6725"/>
            <a:stretch/>
          </p:blipFill>
          <p:spPr>
            <a:xfrm>
              <a:off x="299129" y="3537271"/>
              <a:ext cx="2992074" cy="2686050"/>
            </a:xfrm>
            <a:prstGeom prst="rect">
              <a:avLst/>
            </a:prstGeom>
          </p:spPr>
        </p:pic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2868E33F-69B7-4048-841B-863DC6C7ABE9}"/>
                </a:ext>
              </a:extLst>
            </p:cNvPr>
            <p:cNvSpPr/>
            <p:nvPr/>
          </p:nvSpPr>
          <p:spPr>
            <a:xfrm>
              <a:off x="1529116" y="3840302"/>
              <a:ext cx="985260" cy="96473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B9C5713E-DD10-4BC7-8869-4BCC2E7BB47C}"/>
              </a:ext>
            </a:extLst>
          </p:cNvPr>
          <p:cNvSpPr/>
          <p:nvPr/>
        </p:nvSpPr>
        <p:spPr>
          <a:xfrm>
            <a:off x="512838" y="1282500"/>
            <a:ext cx="2700262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algn="dist"/>
            <a:r>
              <a:rPr lang="zh-TW" altLang="en-US" sz="2000" b="1" dirty="0">
                <a:latin typeface="+mj-ea"/>
                <a:ea typeface="+mj-ea"/>
              </a:rPr>
              <a:t>粉末冶金面齒輪應用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59D0DB4-C3D9-44E4-A967-EBC29D3A9D5A}"/>
              </a:ext>
            </a:extLst>
          </p:cNvPr>
          <p:cNvSpPr txBox="1"/>
          <p:nvPr/>
        </p:nvSpPr>
        <p:spPr>
          <a:xfrm>
            <a:off x="336746" y="1865050"/>
            <a:ext cx="5908915" cy="1601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可參考應用在小型無人機傳動中。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降低誤差影響。</a:t>
            </a:r>
            <a:endParaRPr lang="en-US" altLang="zh-TW" sz="2000" dirty="0">
              <a:latin typeface="+mn-ea"/>
              <a:ea typeface="+mn-ea"/>
            </a:endParaRPr>
          </a:p>
          <a:p>
            <a:pPr marL="342900" indent="-342900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000" dirty="0">
                <a:latin typeface="+mn-ea"/>
                <a:ea typeface="+mn-ea"/>
              </a:rPr>
              <a:t>輕量化、低成本。</a:t>
            </a:r>
            <a:endParaRPr lang="en-US" altLang="zh-TW" sz="2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5459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人形機器人的四肢關節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16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9EF9158-68CF-47D7-8B35-C9829ADC4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54" y="1107756"/>
            <a:ext cx="7473259" cy="52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92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: 圓角 87">
            <a:extLst>
              <a:ext uri="{FF2B5EF4-FFF2-40B4-BE49-F238E27FC236}">
                <a16:creationId xmlns:a16="http://schemas.microsoft.com/office/drawing/2014/main" id="{1E68C495-C4E3-45A6-B8E8-D376ABCA2D57}"/>
              </a:ext>
            </a:extLst>
          </p:cNvPr>
          <p:cNvSpPr/>
          <p:nvPr/>
        </p:nvSpPr>
        <p:spPr>
          <a:xfrm rot="6300000">
            <a:off x="3723201" y="4618677"/>
            <a:ext cx="659922" cy="2029126"/>
          </a:xfrm>
          <a:prstGeom prst="round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: 圓角 94">
            <a:extLst>
              <a:ext uri="{FF2B5EF4-FFF2-40B4-BE49-F238E27FC236}">
                <a16:creationId xmlns:a16="http://schemas.microsoft.com/office/drawing/2014/main" id="{2353779E-A43F-40BF-8910-008F2E676BFF}"/>
              </a:ext>
            </a:extLst>
          </p:cNvPr>
          <p:cNvSpPr/>
          <p:nvPr/>
        </p:nvSpPr>
        <p:spPr>
          <a:xfrm rot="6300000">
            <a:off x="7187520" y="4594204"/>
            <a:ext cx="659922" cy="2029126"/>
          </a:xfrm>
          <a:prstGeom prst="round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A5632CBF-C73B-45EF-8C27-326578F7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人形機器人的四肢關節</a:t>
            </a:r>
          </a:p>
        </p:txBody>
      </p:sp>
      <p:sp>
        <p:nvSpPr>
          <p:cNvPr id="7" name="直排文字版面配置區 6">
            <a:extLst>
              <a:ext uri="{FF2B5EF4-FFF2-40B4-BE49-F238E27FC236}">
                <a16:creationId xmlns:a16="http://schemas.microsoft.com/office/drawing/2014/main" id="{C73CBD5C-BA53-482B-B11A-993D30CBA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zh-TW" altLang="en-US" sz="2000" dirty="0"/>
              <a:t>馬達與關節轉軸垂直</a:t>
            </a:r>
            <a:endParaRPr lang="en-US" altLang="zh-TW" sz="2000" dirty="0"/>
          </a:p>
          <a:p>
            <a:r>
              <a:rPr lang="zh-TW" altLang="en-US" sz="2000" dirty="0"/>
              <a:t>相較於傘齒輪，面齒輪的軸承配置更簡單、更輕、轉動慣量較小</a:t>
            </a:r>
            <a:endParaRPr lang="en-US" altLang="zh-TW" sz="2000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CB381-1C49-427A-9372-32058302B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/>
              <a:t>面齒輪機構開發專案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E1058B-F6B9-4677-9791-D157E8C22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BE2D91-6682-4E81-BB92-06CDF6C53F93}" type="slidenum">
              <a:rPr lang="zh-TW" altLang="en-US" smtClean="0"/>
              <a:t>17</a:t>
            </a:fld>
            <a:endParaRPr lang="zh-TW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筆跡 1">
                <a:extLst>
                  <a:ext uri="{FF2B5EF4-FFF2-40B4-BE49-F238E27FC236}">
                    <a16:creationId xmlns:a16="http://schemas.microsoft.com/office/drawing/2014/main" id="{D6BD3E1A-C4C8-4466-9EBD-C56DE2A3AF05}"/>
                  </a:ext>
                </a:extLst>
              </p14:cNvPr>
              <p14:cNvContentPartPr/>
              <p14:nvPr/>
            </p14:nvContentPartPr>
            <p14:xfrm>
              <a:off x="3044640" y="2952917"/>
              <a:ext cx="360" cy="360"/>
            </p14:xfrm>
          </p:contentPart>
        </mc:Choice>
        <mc:Fallback xmlns="">
          <p:pic>
            <p:nvPicPr>
              <p:cNvPr id="2" name="筆跡 1">
                <a:extLst>
                  <a:ext uri="{FF2B5EF4-FFF2-40B4-BE49-F238E27FC236}">
                    <a16:creationId xmlns:a16="http://schemas.microsoft.com/office/drawing/2014/main" id="{D6BD3E1A-C4C8-4466-9EBD-C56DE2A3AF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35640" y="294391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筆跡 10">
                <a:extLst>
                  <a:ext uri="{FF2B5EF4-FFF2-40B4-BE49-F238E27FC236}">
                    <a16:creationId xmlns:a16="http://schemas.microsoft.com/office/drawing/2014/main" id="{BC8034D7-0535-494C-A137-E64C4EF24B24}"/>
                  </a:ext>
                </a:extLst>
              </p14:cNvPr>
              <p14:cNvContentPartPr/>
              <p14:nvPr/>
            </p14:nvContentPartPr>
            <p14:xfrm>
              <a:off x="-1057317" y="4798136"/>
              <a:ext cx="360" cy="360"/>
            </p14:xfrm>
          </p:contentPart>
        </mc:Choice>
        <mc:Fallback xmlns="">
          <p:pic>
            <p:nvPicPr>
              <p:cNvPr id="11" name="筆跡 10">
                <a:extLst>
                  <a:ext uri="{FF2B5EF4-FFF2-40B4-BE49-F238E27FC236}">
                    <a16:creationId xmlns:a16="http://schemas.microsoft.com/office/drawing/2014/main" id="{BC8034D7-0535-494C-A137-E64C4EF24B2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65957" y="47891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筆跡 11">
                <a:extLst>
                  <a:ext uri="{FF2B5EF4-FFF2-40B4-BE49-F238E27FC236}">
                    <a16:creationId xmlns:a16="http://schemas.microsoft.com/office/drawing/2014/main" id="{F7A21CC3-A58B-45FA-AD55-BD902F154AAC}"/>
                  </a:ext>
                </a:extLst>
              </p14:cNvPr>
              <p14:cNvContentPartPr/>
              <p14:nvPr/>
            </p14:nvContentPartPr>
            <p14:xfrm>
              <a:off x="-730077" y="5175776"/>
              <a:ext cx="360" cy="360"/>
            </p14:xfrm>
          </p:contentPart>
        </mc:Choice>
        <mc:Fallback xmlns="">
          <p:pic>
            <p:nvPicPr>
              <p:cNvPr id="12" name="筆跡 11">
                <a:extLst>
                  <a:ext uri="{FF2B5EF4-FFF2-40B4-BE49-F238E27FC236}">
                    <a16:creationId xmlns:a16="http://schemas.microsoft.com/office/drawing/2014/main" id="{F7A21CC3-A58B-45FA-AD55-BD902F154A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38717" y="516677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矩形 12">
            <a:extLst>
              <a:ext uri="{FF2B5EF4-FFF2-40B4-BE49-F238E27FC236}">
                <a16:creationId xmlns:a16="http://schemas.microsoft.com/office/drawing/2014/main" id="{B5CDA893-1DF6-481A-A392-A07B5A254731}"/>
              </a:ext>
            </a:extLst>
          </p:cNvPr>
          <p:cNvSpPr/>
          <p:nvPr/>
        </p:nvSpPr>
        <p:spPr>
          <a:xfrm>
            <a:off x="3131450" y="3304380"/>
            <a:ext cx="525614" cy="7673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馬達</a:t>
            </a:r>
          </a:p>
        </p:txBody>
      </p:sp>
      <p:sp>
        <p:nvSpPr>
          <p:cNvPr id="15" name="弦 14">
            <a:extLst>
              <a:ext uri="{FF2B5EF4-FFF2-40B4-BE49-F238E27FC236}">
                <a16:creationId xmlns:a16="http://schemas.microsoft.com/office/drawing/2014/main" id="{36999E9A-41C6-4471-A067-7C07F348EF52}"/>
              </a:ext>
            </a:extLst>
          </p:cNvPr>
          <p:cNvSpPr/>
          <p:nvPr/>
        </p:nvSpPr>
        <p:spPr>
          <a:xfrm>
            <a:off x="2907772" y="2533544"/>
            <a:ext cx="972970" cy="972970"/>
          </a:xfrm>
          <a:prstGeom prst="chord">
            <a:avLst>
              <a:gd name="adj1" fmla="val 8511723"/>
              <a:gd name="adj2" fmla="val 2303292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肩關節</a:t>
            </a: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2B2260F8-FC58-437C-B928-06D6884EFE9F}"/>
              </a:ext>
            </a:extLst>
          </p:cNvPr>
          <p:cNvSpPr/>
          <p:nvPr/>
        </p:nvSpPr>
        <p:spPr>
          <a:xfrm>
            <a:off x="2836287" y="4920908"/>
            <a:ext cx="1115940" cy="11159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面齒輪</a:t>
            </a:r>
            <a:r>
              <a:rPr lang="en-US" altLang="zh-TW" sz="1400" dirty="0"/>
              <a:t>(</a:t>
            </a:r>
            <a:r>
              <a:rPr lang="zh-TW" altLang="en-US" sz="1400" dirty="0"/>
              <a:t>肘關節</a:t>
            </a:r>
            <a:r>
              <a:rPr lang="en-US" altLang="zh-TW" sz="1400" dirty="0"/>
              <a:t>)</a:t>
            </a:r>
            <a:endParaRPr lang="zh-TW" altLang="en-US" sz="14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5139403-3156-4A82-A253-1720D6E19844}"/>
              </a:ext>
            </a:extLst>
          </p:cNvPr>
          <p:cNvSpPr/>
          <p:nvPr/>
        </p:nvSpPr>
        <p:spPr>
          <a:xfrm>
            <a:off x="3336582" y="4071774"/>
            <a:ext cx="115350" cy="8384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箭號: 圓形 42">
            <a:extLst>
              <a:ext uri="{FF2B5EF4-FFF2-40B4-BE49-F238E27FC236}">
                <a16:creationId xmlns:a16="http://schemas.microsoft.com/office/drawing/2014/main" id="{225BC172-0500-41F0-A7B5-776B2795584D}"/>
              </a:ext>
            </a:extLst>
          </p:cNvPr>
          <p:cNvSpPr/>
          <p:nvPr/>
        </p:nvSpPr>
        <p:spPr>
          <a:xfrm>
            <a:off x="2636977" y="1870063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7" name="箭號: 圓形 46">
            <a:extLst>
              <a:ext uri="{FF2B5EF4-FFF2-40B4-BE49-F238E27FC236}">
                <a16:creationId xmlns:a16="http://schemas.microsoft.com/office/drawing/2014/main" id="{370B0E77-3FB7-4944-8751-E49DD2654ADF}"/>
              </a:ext>
            </a:extLst>
          </p:cNvPr>
          <p:cNvSpPr/>
          <p:nvPr/>
        </p:nvSpPr>
        <p:spPr>
          <a:xfrm flipH="1">
            <a:off x="2636977" y="1870063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8" name="箭號: 圓形 47">
            <a:extLst>
              <a:ext uri="{FF2B5EF4-FFF2-40B4-BE49-F238E27FC236}">
                <a16:creationId xmlns:a16="http://schemas.microsoft.com/office/drawing/2014/main" id="{9A0E47D7-8808-49BA-92DE-1557FD8ABAE7}"/>
              </a:ext>
            </a:extLst>
          </p:cNvPr>
          <p:cNvSpPr/>
          <p:nvPr/>
        </p:nvSpPr>
        <p:spPr>
          <a:xfrm rot="15693835">
            <a:off x="2069384" y="4766435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49" name="箭號: 圓形 48">
            <a:extLst>
              <a:ext uri="{FF2B5EF4-FFF2-40B4-BE49-F238E27FC236}">
                <a16:creationId xmlns:a16="http://schemas.microsoft.com/office/drawing/2014/main" id="{B1AED1A5-35EF-43F4-9DE8-58A001EC62A0}"/>
              </a:ext>
            </a:extLst>
          </p:cNvPr>
          <p:cNvSpPr/>
          <p:nvPr/>
        </p:nvSpPr>
        <p:spPr>
          <a:xfrm rot="15693835" flipH="1">
            <a:off x="2069384" y="4766435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9" name="筆跡 58">
                <a:extLst>
                  <a:ext uri="{FF2B5EF4-FFF2-40B4-BE49-F238E27FC236}">
                    <a16:creationId xmlns:a16="http://schemas.microsoft.com/office/drawing/2014/main" id="{B4E7D7ED-A9E1-4757-B938-E62BCD8D8FCF}"/>
                  </a:ext>
                </a:extLst>
              </p14:cNvPr>
              <p14:cNvContentPartPr/>
              <p14:nvPr/>
            </p14:nvContentPartPr>
            <p14:xfrm>
              <a:off x="6510265" y="2927750"/>
              <a:ext cx="360" cy="360"/>
            </p14:xfrm>
          </p:contentPart>
        </mc:Choice>
        <mc:Fallback xmlns="">
          <p:pic>
            <p:nvPicPr>
              <p:cNvPr id="59" name="筆跡 58">
                <a:extLst>
                  <a:ext uri="{FF2B5EF4-FFF2-40B4-BE49-F238E27FC236}">
                    <a16:creationId xmlns:a16="http://schemas.microsoft.com/office/drawing/2014/main" id="{B4E7D7ED-A9E1-4757-B938-E62BCD8D8FC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01265" y="291875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60" name="矩形 59">
            <a:extLst>
              <a:ext uri="{FF2B5EF4-FFF2-40B4-BE49-F238E27FC236}">
                <a16:creationId xmlns:a16="http://schemas.microsoft.com/office/drawing/2014/main" id="{BA931D25-096F-45A0-82BC-440482CFA9EB}"/>
              </a:ext>
            </a:extLst>
          </p:cNvPr>
          <p:cNvSpPr/>
          <p:nvPr/>
        </p:nvSpPr>
        <p:spPr>
          <a:xfrm>
            <a:off x="6597075" y="3279213"/>
            <a:ext cx="525614" cy="7673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馬達</a:t>
            </a:r>
          </a:p>
        </p:txBody>
      </p:sp>
      <p:sp>
        <p:nvSpPr>
          <p:cNvPr id="61" name="弦 60">
            <a:extLst>
              <a:ext uri="{FF2B5EF4-FFF2-40B4-BE49-F238E27FC236}">
                <a16:creationId xmlns:a16="http://schemas.microsoft.com/office/drawing/2014/main" id="{EA8C33D9-ECB1-4E2B-A0D1-96F13A817023}"/>
              </a:ext>
            </a:extLst>
          </p:cNvPr>
          <p:cNvSpPr/>
          <p:nvPr/>
        </p:nvSpPr>
        <p:spPr>
          <a:xfrm>
            <a:off x="6373397" y="2508377"/>
            <a:ext cx="972970" cy="972970"/>
          </a:xfrm>
          <a:prstGeom prst="chord">
            <a:avLst>
              <a:gd name="adj1" fmla="val 8511723"/>
              <a:gd name="adj2" fmla="val 2303292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肩關節</a:t>
            </a:r>
          </a:p>
        </p:txBody>
      </p:sp>
      <p:sp>
        <p:nvSpPr>
          <p:cNvPr id="62" name="橢圓 61">
            <a:extLst>
              <a:ext uri="{FF2B5EF4-FFF2-40B4-BE49-F238E27FC236}">
                <a16:creationId xmlns:a16="http://schemas.microsoft.com/office/drawing/2014/main" id="{2A75C743-011C-4869-AD74-A750B139A473}"/>
              </a:ext>
            </a:extLst>
          </p:cNvPr>
          <p:cNvSpPr/>
          <p:nvPr/>
        </p:nvSpPr>
        <p:spPr>
          <a:xfrm>
            <a:off x="6299922" y="4893751"/>
            <a:ext cx="1119920" cy="111992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BCE2E21-4894-4210-924F-97D10D1AA92B}"/>
              </a:ext>
            </a:extLst>
          </p:cNvPr>
          <p:cNvSpPr/>
          <p:nvPr/>
        </p:nvSpPr>
        <p:spPr>
          <a:xfrm>
            <a:off x="6802207" y="4046606"/>
            <a:ext cx="115350" cy="8635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箭號: 圓形 64">
            <a:extLst>
              <a:ext uri="{FF2B5EF4-FFF2-40B4-BE49-F238E27FC236}">
                <a16:creationId xmlns:a16="http://schemas.microsoft.com/office/drawing/2014/main" id="{F6A6987D-A430-4360-8582-13968DAB47D6}"/>
              </a:ext>
            </a:extLst>
          </p:cNvPr>
          <p:cNvSpPr/>
          <p:nvPr/>
        </p:nvSpPr>
        <p:spPr>
          <a:xfrm>
            <a:off x="6102602" y="1844896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6" name="箭號: 圓形 65">
            <a:extLst>
              <a:ext uri="{FF2B5EF4-FFF2-40B4-BE49-F238E27FC236}">
                <a16:creationId xmlns:a16="http://schemas.microsoft.com/office/drawing/2014/main" id="{2B601930-0CB8-4C99-A291-C7235C37C91D}"/>
              </a:ext>
            </a:extLst>
          </p:cNvPr>
          <p:cNvSpPr/>
          <p:nvPr/>
        </p:nvSpPr>
        <p:spPr>
          <a:xfrm flipH="1">
            <a:off x="6102602" y="1844896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7" name="箭號: 圓形 66">
            <a:extLst>
              <a:ext uri="{FF2B5EF4-FFF2-40B4-BE49-F238E27FC236}">
                <a16:creationId xmlns:a16="http://schemas.microsoft.com/office/drawing/2014/main" id="{17D86350-1211-464F-A07B-FCE645F28A65}"/>
              </a:ext>
            </a:extLst>
          </p:cNvPr>
          <p:cNvSpPr/>
          <p:nvPr/>
        </p:nvSpPr>
        <p:spPr>
          <a:xfrm rot="15693835">
            <a:off x="5535009" y="4741268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8" name="箭號: 圓形 67">
            <a:extLst>
              <a:ext uri="{FF2B5EF4-FFF2-40B4-BE49-F238E27FC236}">
                <a16:creationId xmlns:a16="http://schemas.microsoft.com/office/drawing/2014/main" id="{55CC66DC-507F-4A6D-8766-1158E4F707E4}"/>
              </a:ext>
            </a:extLst>
          </p:cNvPr>
          <p:cNvSpPr/>
          <p:nvPr/>
        </p:nvSpPr>
        <p:spPr>
          <a:xfrm rot="15693835" flipH="1">
            <a:off x="5535009" y="4741268"/>
            <a:ext cx="1500438" cy="150043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39FBEA-D48B-4D15-AED2-B5FD392D7732}"/>
              </a:ext>
            </a:extLst>
          </p:cNvPr>
          <p:cNvSpPr/>
          <p:nvPr/>
        </p:nvSpPr>
        <p:spPr>
          <a:xfrm>
            <a:off x="3124389" y="4885009"/>
            <a:ext cx="525614" cy="3716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/>
              <a:t>圓柱齒輪</a:t>
            </a:r>
          </a:p>
        </p:txBody>
      </p:sp>
      <p:sp>
        <p:nvSpPr>
          <p:cNvPr id="74" name="橢圓 73">
            <a:extLst>
              <a:ext uri="{FF2B5EF4-FFF2-40B4-BE49-F238E27FC236}">
                <a16:creationId xmlns:a16="http://schemas.microsoft.com/office/drawing/2014/main" id="{2FCFB950-375D-45FF-99CA-424A5D71C0EA}"/>
              </a:ext>
            </a:extLst>
          </p:cNvPr>
          <p:cNvSpPr/>
          <p:nvPr/>
        </p:nvSpPr>
        <p:spPr>
          <a:xfrm>
            <a:off x="6472041" y="5058099"/>
            <a:ext cx="775682" cy="77568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75" name="文字方塊 74">
            <a:extLst>
              <a:ext uri="{FF2B5EF4-FFF2-40B4-BE49-F238E27FC236}">
                <a16:creationId xmlns:a16="http://schemas.microsoft.com/office/drawing/2014/main" id="{247D96DB-EE62-4BD1-BF0D-25328798C76F}"/>
              </a:ext>
            </a:extLst>
          </p:cNvPr>
          <p:cNvSpPr txBox="1"/>
          <p:nvPr/>
        </p:nvSpPr>
        <p:spPr>
          <a:xfrm>
            <a:off x="6431872" y="519210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1"/>
                </a:solidFill>
              </a:rPr>
              <a:t>傘齒輪</a:t>
            </a:r>
            <a:endParaRPr lang="en-US" altLang="zh-TW" sz="1400" dirty="0">
              <a:solidFill>
                <a:schemeClr val="bg1"/>
              </a:solidFill>
            </a:endParaRPr>
          </a:p>
          <a:p>
            <a:pPr algn="ctr"/>
            <a:r>
              <a:rPr lang="en-US" altLang="zh-TW" sz="1400" dirty="0">
                <a:solidFill>
                  <a:schemeClr val="bg1"/>
                </a:solidFill>
              </a:rPr>
              <a:t>(</a:t>
            </a:r>
            <a:r>
              <a:rPr lang="zh-TW" altLang="en-US" sz="1400" dirty="0">
                <a:solidFill>
                  <a:schemeClr val="bg1"/>
                </a:solidFill>
              </a:rPr>
              <a:t>肘關節</a:t>
            </a:r>
            <a:r>
              <a:rPr lang="en-US" altLang="zh-TW" sz="1400" dirty="0">
                <a:solidFill>
                  <a:schemeClr val="bg1"/>
                </a:solidFill>
              </a:rPr>
              <a:t>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73" name="對角線條紋 72">
            <a:extLst>
              <a:ext uri="{FF2B5EF4-FFF2-40B4-BE49-F238E27FC236}">
                <a16:creationId xmlns:a16="http://schemas.microsoft.com/office/drawing/2014/main" id="{1FF69363-A78E-4C56-81F2-C2DCCC29E8D5}"/>
              </a:ext>
            </a:extLst>
          </p:cNvPr>
          <p:cNvSpPr/>
          <p:nvPr/>
        </p:nvSpPr>
        <p:spPr>
          <a:xfrm rot="13500000">
            <a:off x="6617028" y="4655012"/>
            <a:ext cx="485708" cy="485708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6" name="箭號: 圓形 75">
            <a:extLst>
              <a:ext uri="{FF2B5EF4-FFF2-40B4-BE49-F238E27FC236}">
                <a16:creationId xmlns:a16="http://schemas.microsoft.com/office/drawing/2014/main" id="{E3C84973-9CC3-446B-9FD6-5035AD3A1C48}"/>
              </a:ext>
            </a:extLst>
          </p:cNvPr>
          <p:cNvSpPr/>
          <p:nvPr/>
        </p:nvSpPr>
        <p:spPr>
          <a:xfrm rot="757434">
            <a:off x="3081951" y="4084345"/>
            <a:ext cx="573142" cy="70440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7" name="箭號: 圓形 76">
            <a:extLst>
              <a:ext uri="{FF2B5EF4-FFF2-40B4-BE49-F238E27FC236}">
                <a16:creationId xmlns:a16="http://schemas.microsoft.com/office/drawing/2014/main" id="{92BD8200-7C0C-4C02-B8A0-EF3022721065}"/>
              </a:ext>
            </a:extLst>
          </p:cNvPr>
          <p:cNvSpPr/>
          <p:nvPr/>
        </p:nvSpPr>
        <p:spPr>
          <a:xfrm rot="757434" flipH="1">
            <a:off x="3081951" y="4084345"/>
            <a:ext cx="573142" cy="70440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0A90FEE7-CA3C-40B6-9465-2EAB7CE72174}"/>
              </a:ext>
            </a:extLst>
          </p:cNvPr>
          <p:cNvSpPr txBox="1"/>
          <p:nvPr/>
        </p:nvSpPr>
        <p:spPr>
          <a:xfrm>
            <a:off x="343691" y="3232612"/>
            <a:ext cx="2037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圖：</a:t>
            </a:r>
            <a:br>
              <a:rPr lang="en-US" altLang="zh-TW" sz="1600" dirty="0"/>
            </a:br>
            <a:r>
              <a:rPr lang="zh-TW" altLang="en-US" sz="1600" dirty="0"/>
              <a:t>肘關節使用面齒輪，減少上臂轉動慣量</a:t>
            </a:r>
          </a:p>
        </p:txBody>
      </p:sp>
      <p:sp>
        <p:nvSpPr>
          <p:cNvPr id="83" name="箭號: 圓形 82">
            <a:extLst>
              <a:ext uri="{FF2B5EF4-FFF2-40B4-BE49-F238E27FC236}">
                <a16:creationId xmlns:a16="http://schemas.microsoft.com/office/drawing/2014/main" id="{2487A704-83FE-4A1E-ADA3-8124B58D18FA}"/>
              </a:ext>
            </a:extLst>
          </p:cNvPr>
          <p:cNvSpPr/>
          <p:nvPr/>
        </p:nvSpPr>
        <p:spPr>
          <a:xfrm rot="757434">
            <a:off x="6547832" y="4084086"/>
            <a:ext cx="573142" cy="70440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4" name="箭號: 圓形 83">
            <a:extLst>
              <a:ext uri="{FF2B5EF4-FFF2-40B4-BE49-F238E27FC236}">
                <a16:creationId xmlns:a16="http://schemas.microsoft.com/office/drawing/2014/main" id="{B43ACAE8-FD65-45E5-874E-A8FDD81B4C09}"/>
              </a:ext>
            </a:extLst>
          </p:cNvPr>
          <p:cNvSpPr/>
          <p:nvPr/>
        </p:nvSpPr>
        <p:spPr>
          <a:xfrm rot="757434" flipH="1">
            <a:off x="6547832" y="4084086"/>
            <a:ext cx="573142" cy="704408"/>
          </a:xfrm>
          <a:prstGeom prst="circularArrow">
            <a:avLst>
              <a:gd name="adj1" fmla="val 8375"/>
              <a:gd name="adj2" fmla="val 1142319"/>
              <a:gd name="adj3" fmla="val 20346255"/>
              <a:gd name="adj4" fmla="val 16110001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85" name="矩形: 圓角 84">
            <a:extLst>
              <a:ext uri="{FF2B5EF4-FFF2-40B4-BE49-F238E27FC236}">
                <a16:creationId xmlns:a16="http://schemas.microsoft.com/office/drawing/2014/main" id="{F331E94B-0B57-4F06-80DA-523E0ACFB106}"/>
              </a:ext>
            </a:extLst>
          </p:cNvPr>
          <p:cNvSpPr/>
          <p:nvPr/>
        </p:nvSpPr>
        <p:spPr>
          <a:xfrm>
            <a:off x="2838735" y="2532006"/>
            <a:ext cx="1113492" cy="3515574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7" name="矩形: 圓角 86">
            <a:extLst>
              <a:ext uri="{FF2B5EF4-FFF2-40B4-BE49-F238E27FC236}">
                <a16:creationId xmlns:a16="http://schemas.microsoft.com/office/drawing/2014/main" id="{52573B8B-AED5-4240-9736-1683377461FB}"/>
              </a:ext>
            </a:extLst>
          </p:cNvPr>
          <p:cNvSpPr/>
          <p:nvPr/>
        </p:nvSpPr>
        <p:spPr>
          <a:xfrm>
            <a:off x="6306350" y="2506839"/>
            <a:ext cx="1113492" cy="3515574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0" name="文字方塊 89">
            <a:extLst>
              <a:ext uri="{FF2B5EF4-FFF2-40B4-BE49-F238E27FC236}">
                <a16:creationId xmlns:a16="http://schemas.microsoft.com/office/drawing/2014/main" id="{4C7388E2-F14F-4D52-A981-4AE3E7B4A58D}"/>
              </a:ext>
            </a:extLst>
          </p:cNvPr>
          <p:cNvSpPr txBox="1"/>
          <p:nvPr/>
        </p:nvSpPr>
        <p:spPr>
          <a:xfrm>
            <a:off x="4106408" y="3284305"/>
            <a:ext cx="545408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/>
              <a:t>上臂</a:t>
            </a:r>
          </a:p>
        </p:txBody>
      </p: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A222E3D6-77F3-447B-AAC0-2007B3B489D8}"/>
              </a:ext>
            </a:extLst>
          </p:cNvPr>
          <p:cNvSpPr txBox="1"/>
          <p:nvPr/>
        </p:nvSpPr>
        <p:spPr>
          <a:xfrm>
            <a:off x="7597115" y="3268727"/>
            <a:ext cx="545408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/>
              <a:t>上臂</a:t>
            </a:r>
          </a:p>
        </p:txBody>
      </p:sp>
      <p:sp>
        <p:nvSpPr>
          <p:cNvPr id="93" name="文字方塊 92">
            <a:extLst>
              <a:ext uri="{FF2B5EF4-FFF2-40B4-BE49-F238E27FC236}">
                <a16:creationId xmlns:a16="http://schemas.microsoft.com/office/drawing/2014/main" id="{1425096C-3757-4E9A-BA70-328509FD5DE1}"/>
              </a:ext>
            </a:extLst>
          </p:cNvPr>
          <p:cNvSpPr txBox="1"/>
          <p:nvPr/>
        </p:nvSpPr>
        <p:spPr>
          <a:xfrm>
            <a:off x="4519713" y="5021028"/>
            <a:ext cx="545408" cy="30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1"/>
                </a:solidFill>
              </a:rPr>
              <a:t>下臂</a:t>
            </a:r>
          </a:p>
        </p:txBody>
      </p:sp>
      <p:sp>
        <p:nvSpPr>
          <p:cNvPr id="94" name="文字方塊 93">
            <a:extLst>
              <a:ext uri="{FF2B5EF4-FFF2-40B4-BE49-F238E27FC236}">
                <a16:creationId xmlns:a16="http://schemas.microsoft.com/office/drawing/2014/main" id="{0189BB00-4974-40C8-BC7E-AB9BDCFC125E}"/>
              </a:ext>
            </a:extLst>
          </p:cNvPr>
          <p:cNvSpPr txBox="1"/>
          <p:nvPr/>
        </p:nvSpPr>
        <p:spPr>
          <a:xfrm>
            <a:off x="8010420" y="5005450"/>
            <a:ext cx="545408" cy="30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1"/>
                </a:solidFill>
              </a:rPr>
              <a:t>下臂</a:t>
            </a:r>
          </a:p>
        </p:txBody>
      </p:sp>
    </p:spTree>
    <p:extLst>
      <p:ext uri="{BB962C8B-B14F-4D97-AF65-F5344CB8AC3E}">
        <p14:creationId xmlns:p14="http://schemas.microsoft.com/office/powerpoint/2010/main" val="1483413880"/>
      </p:ext>
    </p:extLst>
  </p:cSld>
  <p:clrMapOvr>
    <a:masterClrMapping/>
  </p:clrMapOvr>
</p:sld>
</file>

<file path=ppt/theme/theme1.xml><?xml version="1.0" encoding="utf-8"?>
<a:theme xmlns:a="http://schemas.openxmlformats.org/drawingml/2006/main" name="KPAV_PPT_Templa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11">
      <a:majorFont>
        <a:latin typeface="Calibri Light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DM0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DM0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DM0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DM0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DM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DM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DM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.05.03威守報告 .pptx" id="{FA3E2F9C-9C74-4303-B792-87F2CD8755D2}" vid="{EA14E054-BE24-4C6E-9DA8-4FAAAAF13698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實驗室範本</Template>
  <TotalTime>1680</TotalTime>
  <Words>860</Words>
  <Application>Microsoft Office PowerPoint</Application>
  <PresentationFormat>如螢幕大小 (4:3)</PresentationFormat>
  <Paragraphs>130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6" baseType="lpstr">
      <vt:lpstr>微軟正黑體</vt:lpstr>
      <vt:lpstr>Aptos</vt:lpstr>
      <vt:lpstr>Calibri</vt:lpstr>
      <vt:lpstr>Calibri Light</vt:lpstr>
      <vt:lpstr>Century Schoolbook</vt:lpstr>
      <vt:lpstr>Times New Roman</vt:lpstr>
      <vt:lpstr>Verdana</vt:lpstr>
      <vt:lpstr>Wingdings</vt:lpstr>
      <vt:lpstr>KPAV_PPT_Templates</vt:lpstr>
      <vt:lpstr>面齒輪機構開發專案</vt:lpstr>
      <vt:lpstr>面齒輪對構成、特性與應用</vt:lpstr>
      <vt:lpstr>已有成果 – 應用於軸交角 60 度之割草機傳動 </vt:lpstr>
      <vt:lpstr>專案目標</vt:lpstr>
      <vt:lpstr>面齒輪對設計</vt:lpstr>
      <vt:lpstr>面齒輪對之應用場合</vt:lpstr>
      <vt:lpstr>專案成果可提供之設計協助</vt:lpstr>
      <vt:lpstr>現有應用案例</vt:lpstr>
      <vt:lpstr>【工業大型應用】 Audi Quattro系列之中央差速器</vt:lpstr>
      <vt:lpstr>【工業大型應用】扭矩分流面齒輪減速機構 (直升機)</vt:lpstr>
      <vt:lpstr>粉末冶金差速器應用 (示意)</vt:lpstr>
      <vt:lpstr>電動充氣泵</vt:lpstr>
      <vt:lpstr>潛在應用案例 – 取代傘齒輪</vt:lpstr>
      <vt:lpstr>手持式砂輪機</vt:lpstr>
      <vt:lpstr>直升機的尾旋翼齒輪</vt:lpstr>
      <vt:lpstr>人形機器人的四肢關節</vt:lpstr>
      <vt:lpstr>人形機器人的四肢關節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MDL005</dc:creator>
  <cp:lastModifiedBy>Shyi-Jeng TSAI</cp:lastModifiedBy>
  <cp:revision>122</cp:revision>
  <cp:lastPrinted>2026-07-03T00:58:12Z</cp:lastPrinted>
  <dcterms:created xsi:type="dcterms:W3CDTF">2020-01-16T02:00:42Z</dcterms:created>
  <dcterms:modified xsi:type="dcterms:W3CDTF">2026-08-18T04:27:43Z</dcterms:modified>
</cp:coreProperties>
</file>